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60" d="100"/>
          <a:sy n="60" d="100"/>
        </p:scale>
        <p:origin x="15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940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501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012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3118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30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865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260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202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284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0664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938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F47DE-E2A3-466D-B07B-F6DA807A6029}" type="datetimeFigureOut">
              <a:rPr lang="fa-IR" smtClean="0"/>
              <a:t>08/20/1439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DE9D9-68F7-47DD-9BB1-C006B1712D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043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1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r" defTabSz="960120" rtl="1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r" defTabSz="960120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r" defTabSz="960120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r" defTabSz="960120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r" defTabSz="960120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r" defTabSz="960120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r" defTabSz="960120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r" defTabSz="960120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r" defTabSz="960120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60120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r" defTabSz="960120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r" defTabSz="960120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r" defTabSz="960120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r" defTabSz="960120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r" defTabSz="960120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r" defTabSz="960120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r" defTabSz="960120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r" defTabSz="960120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052" y="9287769"/>
            <a:ext cx="1650206" cy="16123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005" y="1046683"/>
            <a:ext cx="1535540" cy="15214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070" y="1038886"/>
            <a:ext cx="1604081" cy="15271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84" y="3696633"/>
            <a:ext cx="1627703" cy="15526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164" y="3674130"/>
            <a:ext cx="1605201" cy="15826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371" y="3666629"/>
            <a:ext cx="1620203" cy="15826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746" y="3696633"/>
            <a:ext cx="1627703" cy="15526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149" y="3696633"/>
            <a:ext cx="1620203" cy="15601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72" y="6318652"/>
            <a:ext cx="1670614" cy="159398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086" y="6322205"/>
            <a:ext cx="1678279" cy="159398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841" y="6333489"/>
            <a:ext cx="1627703" cy="157005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246" y="6343345"/>
            <a:ext cx="1620203" cy="156019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83" y="9287769"/>
            <a:ext cx="1627703" cy="161237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62" y="9287769"/>
            <a:ext cx="1627703" cy="161237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92" y="9291187"/>
            <a:ext cx="1620203" cy="162020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246" y="9302439"/>
            <a:ext cx="1620203" cy="159770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776177" y="264695"/>
            <a:ext cx="7666074" cy="695283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600" b="1" dirty="0" smtClean="0">
                <a:cs typeface="B Titr" panose="00000700000000000000" pitchFamily="2" charset="-78"/>
              </a:rPr>
              <a:t>تکنیک اسکراب جراحی</a:t>
            </a:r>
            <a:endParaRPr lang="fa-IR" sz="3600" b="1" dirty="0">
              <a:cs typeface="B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0684" y="1013623"/>
            <a:ext cx="5121282" cy="2523653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b="1" dirty="0" smtClean="0">
                <a:cs typeface="B Zar" panose="00000400000000000000" pitchFamily="2" charset="-78"/>
              </a:rPr>
              <a:t>-بعد از پوشیدن لباس اتاق عمل(کلاه-ماسک و لباس مخصوص اتاق عمل)دستهای خودرا با آب و صابون بشوئید.</a:t>
            </a:r>
          </a:p>
          <a:p>
            <a:pPr algn="just"/>
            <a:endParaRPr lang="fa-IR" sz="1000" b="1" dirty="0" smtClean="0">
              <a:cs typeface="B Zar" panose="00000400000000000000" pitchFamily="2" charset="-78"/>
            </a:endParaRPr>
          </a:p>
          <a:p>
            <a:pPr algn="just"/>
            <a:r>
              <a:rPr lang="fa-IR" b="1" dirty="0" smtClean="0">
                <a:cs typeface="B Zar" panose="00000400000000000000" pitchFamily="2" charset="-78"/>
              </a:rPr>
              <a:t>-از یک مایع اسکراب بر پایه الکل جهت آماده شدن برای عمل جراحی استفاده کنید(طبق روش تصویرسازی شده و تصاویر 17-1 قبل از هر عمل جراحی)</a:t>
            </a:r>
          </a:p>
          <a:p>
            <a:pPr algn="just"/>
            <a:endParaRPr lang="fa-IR" sz="1000" b="1" dirty="0" smtClean="0">
              <a:cs typeface="B Zar" panose="00000400000000000000" pitchFamily="2" charset="-78"/>
            </a:endParaRPr>
          </a:p>
          <a:p>
            <a:pPr algn="just"/>
            <a:r>
              <a:rPr lang="fa-IR" b="1" dirty="0" smtClean="0">
                <a:cs typeface="B Zar" panose="00000400000000000000" pitchFamily="2" charset="-78"/>
              </a:rPr>
              <a:t>-چنانچه بعد از درآوردن دستکش جراحی هر گونه پودر و یا مایع بیولوژیکی روی دست مشاهده شد،دستها را با آب و صابون بشوئید.</a:t>
            </a:r>
            <a:endParaRPr lang="fa-IR" b="1" dirty="0">
              <a:cs typeface="B Zar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610083" y="2620705"/>
            <a:ext cx="1629263" cy="1016610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1150" b="1" dirty="0" smtClean="0">
                <a:cs typeface="B Zar" panose="00000400000000000000" pitchFamily="2" charset="-78"/>
              </a:rPr>
              <a:t>تقریباً </a:t>
            </a:r>
            <a:r>
              <a:rPr lang="en-US" sz="1150" b="1" dirty="0" smtClean="0">
                <a:cs typeface="B Zar" panose="00000400000000000000" pitchFamily="2" charset="-78"/>
              </a:rPr>
              <a:t>ml</a:t>
            </a:r>
            <a:r>
              <a:rPr lang="fa-IR" sz="1150" b="1" dirty="0" smtClean="0">
                <a:cs typeface="B Zar" panose="00000400000000000000" pitchFamily="2" charset="-78"/>
              </a:rPr>
              <a:t> 5 (3دوز)از</a:t>
            </a:r>
            <a:r>
              <a:rPr lang="en-US" sz="1150" b="1" dirty="0" smtClean="0">
                <a:cs typeface="B Zar" panose="00000400000000000000" pitchFamily="2" charset="-78"/>
              </a:rPr>
              <a:t>ABHR</a:t>
            </a:r>
            <a:r>
              <a:rPr lang="fa-IR" sz="1150" b="1" dirty="0" smtClean="0">
                <a:cs typeface="B Zar" panose="00000400000000000000" pitchFamily="2" charset="-78"/>
              </a:rPr>
              <a:t> را با استفاده ازآرنج دست راست جهت عمل کردن مخزن،کف دست چپ بریزید.</a:t>
            </a:r>
            <a:endParaRPr lang="fa-IR" sz="1150" b="1" dirty="0">
              <a:cs typeface="B Zar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55746" y="2615733"/>
            <a:ext cx="1596606" cy="1031233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1200" b="1" dirty="0" smtClean="0">
                <a:cs typeface="B Zar" panose="00000400000000000000" pitchFamily="2" charset="-78"/>
              </a:rPr>
              <a:t>به مدت 5 ثانیه نوک انگشتان دست را در مایع اسکراب قرار دهید تا زیر ناخنها ضدعفونی شوند.</a:t>
            </a:r>
            <a:endParaRPr lang="fa-IR" sz="1200" b="1" dirty="0">
              <a:cs typeface="B Zar" panose="00000400000000000000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6567" y="5297122"/>
            <a:ext cx="8654253" cy="965764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endParaRPr lang="fa-IR" sz="2000" dirty="0" smtClean="0">
              <a:cs typeface="B Zar" panose="00000400000000000000" pitchFamily="2" charset="-78"/>
            </a:endParaRPr>
          </a:p>
          <a:p>
            <a:pPr algn="just"/>
            <a:r>
              <a:rPr lang="fa-IR" b="1" dirty="0" smtClean="0">
                <a:cs typeface="B Zar" panose="00000400000000000000" pitchFamily="2" charset="-78"/>
              </a:rPr>
              <a:t>تصاویر7-3</a:t>
            </a:r>
          </a:p>
          <a:p>
            <a:pPr algn="just"/>
            <a:r>
              <a:rPr lang="fa-IR" b="1" dirty="0" smtClean="0">
                <a:cs typeface="B Zar" panose="00000400000000000000" pitchFamily="2" charset="-78"/>
              </a:rPr>
              <a:t>مایع اسکراب را روی ساعد راست تا آرنج بمالید.مطمئن شوید که تمام پوست این ناحیه با حرکات چرخشی با مایع آغشته شده(15-10 ثانیه)و بطور کامل خشک شود.</a:t>
            </a:r>
          </a:p>
          <a:p>
            <a:pPr algn="ctr"/>
            <a:endParaRPr lang="fa-IR" dirty="0"/>
          </a:p>
        </p:txBody>
      </p:sp>
      <p:sp>
        <p:nvSpPr>
          <p:cNvPr id="26" name="Rectangle 25"/>
          <p:cNvSpPr/>
          <p:nvPr/>
        </p:nvSpPr>
        <p:spPr>
          <a:xfrm>
            <a:off x="342583" y="8049487"/>
            <a:ext cx="5121282" cy="81549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b="1" dirty="0" smtClean="0">
                <a:cs typeface="B Zar" panose="00000400000000000000" pitchFamily="2" charset="-78"/>
              </a:rPr>
              <a:t>تصاویر10-8</a:t>
            </a:r>
          </a:p>
          <a:p>
            <a:pPr algn="just"/>
            <a:r>
              <a:rPr lang="fa-IR" b="1" dirty="0" smtClean="0">
                <a:cs typeface="B Zar" panose="00000400000000000000" pitchFamily="2" charset="-78"/>
              </a:rPr>
              <a:t>اکنون مراحل 7-1 را برای دست و ساعد چپ تکرار کنید.</a:t>
            </a:r>
            <a:endParaRPr lang="fa-IR" b="1" dirty="0">
              <a:cs typeface="B Zar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44352" y="7986865"/>
            <a:ext cx="1778634" cy="1210298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1200" b="1" dirty="0" smtClean="0">
                <a:cs typeface="B Zar" panose="00000400000000000000" pitchFamily="2" charset="-78"/>
              </a:rPr>
              <a:t>تقریباً </a:t>
            </a:r>
            <a:r>
              <a:rPr lang="en-US" sz="1200" b="1" dirty="0" smtClean="0">
                <a:cs typeface="B Zar" panose="00000400000000000000" pitchFamily="2" charset="-78"/>
              </a:rPr>
              <a:t>ml</a:t>
            </a:r>
            <a:r>
              <a:rPr lang="fa-IR" sz="1200" b="1" dirty="0" smtClean="0">
                <a:cs typeface="B Zar" panose="00000400000000000000" pitchFamily="2" charset="-78"/>
              </a:rPr>
              <a:t> 5 (3دوز)از</a:t>
            </a:r>
            <a:r>
              <a:rPr lang="en-US" sz="1200" b="1" dirty="0" smtClean="0">
                <a:cs typeface="B Zar" panose="00000400000000000000" pitchFamily="2" charset="-78"/>
              </a:rPr>
              <a:t>ABHR</a:t>
            </a:r>
            <a:r>
              <a:rPr lang="fa-IR" sz="1200" b="1" dirty="0" smtClean="0">
                <a:cs typeface="B Zar" panose="00000400000000000000" pitchFamily="2" charset="-78"/>
              </a:rPr>
              <a:t> را کف دست چپ بریزید(طبق تصویر)جهت مالش دادن همزمان هر دو دست تا مچ طبق دستور 17-12 عمل کنید.(30-20ثانیه)</a:t>
            </a:r>
            <a:endParaRPr lang="fa-IR" sz="1200" b="1" dirty="0">
              <a:cs typeface="B Zar" panose="000004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50878" y="7977686"/>
            <a:ext cx="1614906" cy="1215507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1400" b="1" dirty="0" smtClean="0">
                <a:cs typeface="B Zar" panose="00000400000000000000" pitchFamily="2" charset="-78"/>
              </a:rPr>
              <a:t>تمام سطح دستها را تا مچ با </a:t>
            </a:r>
            <a:r>
              <a:rPr lang="en-US" sz="1400" b="1" dirty="0" smtClean="0">
                <a:cs typeface="B Zar" panose="00000400000000000000" pitchFamily="2" charset="-78"/>
              </a:rPr>
              <a:t>ABHR</a:t>
            </a:r>
            <a:r>
              <a:rPr lang="fa-IR" sz="1400" b="1" dirty="0" smtClean="0">
                <a:cs typeface="B Zar" panose="00000400000000000000" pitchFamily="2" charset="-78"/>
              </a:rPr>
              <a:t> آغشته کنید و کف دستها را با حرکات چرخشی مالش دهید.</a:t>
            </a:r>
            <a:endParaRPr lang="fa-IR" sz="1400" b="1" dirty="0">
              <a:cs typeface="B Zar" panose="00000400000000000000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9608" y="10937765"/>
            <a:ext cx="1598545" cy="1060041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1400" b="1" dirty="0" smtClean="0">
                <a:cs typeface="B Zar" panose="00000400000000000000" pitchFamily="2" charset="-78"/>
              </a:rPr>
              <a:t>پشت و مچ دست چپ را با کف دست را ست با حرکات جلو و عقب مالش دهید.</a:t>
            </a:r>
            <a:endParaRPr lang="fa-IR" sz="1400" b="1" dirty="0">
              <a:cs typeface="B Zar" panose="00000400000000000000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125662" y="10951936"/>
            <a:ext cx="1616716" cy="1045870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1400" b="1" dirty="0" smtClean="0">
                <a:cs typeface="B Zar" panose="00000400000000000000" pitchFamily="2" charset="-78"/>
              </a:rPr>
              <a:t>کف دستها را در حالیکه انگشتان دو دست را به هم جفت کرده اید روی هم مالش دهید.</a:t>
            </a:r>
            <a:endParaRPr lang="fa-IR" sz="1400" b="1" dirty="0">
              <a:cs typeface="B Zar" panose="000004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606456" y="10937765"/>
            <a:ext cx="1656462" cy="1060041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1600" b="1" dirty="0" smtClean="0">
                <a:cs typeface="B Zar" panose="00000400000000000000" pitchFamily="2" charset="-78"/>
              </a:rPr>
              <a:t>بعد از خشک شدن دستها گان و دستکش استریل را بپوشید.</a:t>
            </a:r>
            <a:endParaRPr lang="fa-IR" sz="1600" b="1" dirty="0">
              <a:cs typeface="B Zar" panose="00000400000000000000" pitchFamily="2" charset="-78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799905" y="10937765"/>
            <a:ext cx="1668330" cy="1060041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1300" b="1" dirty="0" smtClean="0">
                <a:cs typeface="B Zar" panose="00000400000000000000" pitchFamily="2" charset="-78"/>
              </a:rPr>
              <a:t>انگشت شصت دست چپ را بصورت چرخشی در کف دست راست قلاب شده مالش دهید و برعکس</a:t>
            </a:r>
            <a:r>
              <a:rPr lang="fa-IR" sz="1200" b="1" dirty="0" smtClean="0">
                <a:cs typeface="B Zar" panose="00000400000000000000" pitchFamily="2" charset="-78"/>
              </a:rPr>
              <a:t>.</a:t>
            </a:r>
            <a:endParaRPr lang="fa-IR" sz="1200" b="1" dirty="0">
              <a:cs typeface="B Zar" panose="00000400000000000000" pitchFamily="2" charset="-7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95983" y="10951936"/>
            <a:ext cx="1726746" cy="1045870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fa-IR" sz="1400" b="1" dirty="0" smtClean="0">
                <a:cs typeface="B Zar" panose="00000400000000000000" pitchFamily="2" charset="-78"/>
              </a:rPr>
              <a:t>پشت انگشتان را با نگه داشتن آنها در کف دست دیگر با حرکات یک طرفه (از پهلو)به جلو و عقب مالش دهید.</a:t>
            </a:r>
            <a:endParaRPr lang="fa-IR" sz="1400" b="1" dirty="0">
              <a:cs typeface="B Zar" panose="00000400000000000000" pitchFamily="2" charset="-78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40241" y="12066926"/>
            <a:ext cx="2541181" cy="585812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واحد کنترل عفونت</a:t>
            </a:r>
            <a:endParaRPr lang="fa-I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453" y="6347067"/>
            <a:ext cx="1596899" cy="1556473"/>
          </a:xfrm>
          <a:prstGeom prst="rect">
            <a:avLst/>
          </a:prstGeom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19">
            <a:grayscl/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770" y="14630"/>
            <a:ext cx="979681" cy="1024256"/>
          </a:xfrm>
          <a:prstGeom prst="rect">
            <a:avLst/>
          </a:prstGeom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45564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299</Words>
  <Application>Microsoft Office PowerPoint</Application>
  <PresentationFormat>A3 Paper (297x420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Titr</vt:lpstr>
      <vt:lpstr>B Zar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26</cp:revision>
  <dcterms:created xsi:type="dcterms:W3CDTF">2018-05-05T05:25:44Z</dcterms:created>
  <dcterms:modified xsi:type="dcterms:W3CDTF">2018-05-05T08:12:02Z</dcterms:modified>
</cp:coreProperties>
</file>